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60" r:id="rId3"/>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0" d="100"/>
          <a:sy n="80" d="100"/>
        </p:scale>
        <p:origin x="182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124A8A-C20F-4869-AB51-772F5B617AAF}" type="datetimeFigureOut">
              <a:rPr lang="en-US" smtClean="0"/>
              <a:t>3/9/2017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197502-431F-4C7C-A785-E98C803E62D2}" type="slidenum">
              <a:rPr lang="en-US" smtClean="0"/>
              <a:t>‹#›</a:t>
            </a:fld>
            <a:endParaRPr lang="en-US"/>
          </a:p>
        </p:txBody>
      </p:sp>
    </p:spTree>
    <p:extLst>
      <p:ext uri="{BB962C8B-B14F-4D97-AF65-F5344CB8AC3E}">
        <p14:creationId xmlns:p14="http://schemas.microsoft.com/office/powerpoint/2010/main" val="105093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1E051A-23A0-4224-8EB7-F7B0D923345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14766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1E051A-23A0-4224-8EB7-F7B0D923345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243569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1E051A-23A0-4224-8EB7-F7B0D923345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269915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1E051A-23A0-4224-8EB7-F7B0D923345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277230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E051A-23A0-4224-8EB7-F7B0D923345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398244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1E051A-23A0-4224-8EB7-F7B0D923345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28544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1E051A-23A0-4224-8EB7-F7B0D923345D}"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298998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1E051A-23A0-4224-8EB7-F7B0D923345D}"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191680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E051A-23A0-4224-8EB7-F7B0D923345D}"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14796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1E051A-23A0-4224-8EB7-F7B0D923345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377266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1E051A-23A0-4224-8EB7-F7B0D923345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57A9F-8205-4F6B-94A2-221D116CFFE5}" type="slidenum">
              <a:rPr lang="en-US" smtClean="0"/>
              <a:t>‹#›</a:t>
            </a:fld>
            <a:endParaRPr lang="en-US"/>
          </a:p>
        </p:txBody>
      </p:sp>
    </p:spTree>
    <p:extLst>
      <p:ext uri="{BB962C8B-B14F-4D97-AF65-F5344CB8AC3E}">
        <p14:creationId xmlns:p14="http://schemas.microsoft.com/office/powerpoint/2010/main" val="291381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E051A-23A0-4224-8EB7-F7B0D923345D}" type="datetimeFigureOut">
              <a:rPr lang="en-US" smtClean="0"/>
              <a:t>3/9/2017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57A9F-8205-4F6B-94A2-221D116CFFE5}" type="slidenum">
              <a:rPr lang="en-US" smtClean="0"/>
              <a:t>‹#›</a:t>
            </a:fld>
            <a:endParaRPr lang="en-US"/>
          </a:p>
        </p:txBody>
      </p:sp>
    </p:spTree>
    <p:extLst>
      <p:ext uri="{BB962C8B-B14F-4D97-AF65-F5344CB8AC3E}">
        <p14:creationId xmlns:p14="http://schemas.microsoft.com/office/powerpoint/2010/main" val="82623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openxmlformats.org/officeDocument/2006/relationships/image" Target="../media/image3.wmf"/><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hyperlink" Target="mailto:ftvillanow@gmail.com" TargetMode="External"/><Relationship Id="rId10" Type="http://schemas.openxmlformats.org/officeDocument/2006/relationships/image" Target="../media/image6.jpeg"/><Relationship Id="rId4" Type="http://schemas.openxmlformats.org/officeDocument/2006/relationships/hyperlink" Target="http://www.fortvillanow.com/"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p:nvPr/>
        </p:nvSpPr>
        <p:spPr>
          <a:xfrm>
            <a:off x="3145087" y="925286"/>
            <a:ext cx="2775043" cy="7429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ea typeface="Times New Roman"/>
                <a:cs typeface="Times New Roman"/>
              </a:rPr>
              <a:t>We erected a Cross in Memory of those who have taken  their own lives after they returned home suffering from PTSD. Names are engraved by volunteer veterans. </a:t>
            </a:r>
            <a:endParaRPr lang="en-US" sz="1100" dirty="0">
              <a:effectLst/>
              <a:ea typeface="Times New Roman"/>
              <a:cs typeface="Times New Roman"/>
            </a:endParaRPr>
          </a:p>
          <a:p>
            <a:r>
              <a:rPr lang="en-US" sz="1000" b="1" dirty="0">
                <a:effectLst/>
                <a:ea typeface="Times New Roman"/>
                <a:cs typeface="Times New Roman"/>
              </a:rPr>
              <a:t> </a:t>
            </a:r>
            <a:endParaRPr lang="en-US" sz="1100" dirty="0">
              <a:effectLst/>
              <a:ea typeface="Times New Roman"/>
              <a:cs typeface="Times New Roman"/>
            </a:endParaRPr>
          </a:p>
        </p:txBody>
      </p:sp>
      <p:sp>
        <p:nvSpPr>
          <p:cNvPr id="7" name="Rectangle 6"/>
          <p:cNvSpPr>
            <a:spLocks noChangeArrowheads="1"/>
          </p:cNvSpPr>
          <p:nvPr/>
        </p:nvSpPr>
        <p:spPr bwMode="auto">
          <a:xfrm>
            <a:off x="6304765" y="54822"/>
            <a:ext cx="2834640" cy="2764578"/>
          </a:xfrm>
          <a:prstGeom prst="rect">
            <a:avLst/>
          </a:prstGeom>
          <a:gradFill rotWithShape="0">
            <a:gsLst>
              <a:gs pos="0">
                <a:schemeClr val="accent1">
                  <a:lumMod val="100000"/>
                  <a:lumOff val="0"/>
                </a:schemeClr>
              </a:gs>
              <a:gs pos="100000">
                <a:schemeClr val="accent1">
                  <a:lumMod val="40000"/>
                  <a:lumOff val="60000"/>
                </a:schemeClr>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i="1" dirty="0">
                <a:effectLst/>
                <a:latin typeface="Times New Roman"/>
                <a:ea typeface="Times New Roman"/>
                <a:cs typeface="Times New Roman"/>
              </a:rPr>
              <a:t> </a:t>
            </a:r>
            <a:endParaRPr lang="en-US" sz="1100" i="1" dirty="0">
              <a:effectLst/>
              <a:latin typeface="Calibri"/>
              <a:ea typeface="Times New Roman"/>
              <a:cs typeface="Times New Roman"/>
            </a:endParaRPr>
          </a:p>
          <a:p>
            <a:pPr marL="0" marR="0" algn="ctr">
              <a:spcBef>
                <a:spcPts val="0"/>
              </a:spcBef>
              <a:spcAft>
                <a:spcPts val="0"/>
              </a:spcAft>
            </a:pPr>
            <a:r>
              <a:rPr lang="en-US" sz="2800" dirty="0">
                <a:solidFill>
                  <a:srgbClr val="C00000"/>
                </a:solidFill>
                <a:effectLst/>
                <a:latin typeface="Times New Roman"/>
                <a:ea typeface="Times New Roman"/>
                <a:cs typeface="Times New Roman"/>
              </a:rPr>
              <a:t> </a:t>
            </a:r>
            <a:endParaRPr lang="en-US" sz="1100" dirty="0">
              <a:effectLst/>
              <a:latin typeface="Calibri"/>
              <a:ea typeface="Times New Roman"/>
              <a:cs typeface="Times New Roman"/>
            </a:endParaRPr>
          </a:p>
          <a:p>
            <a:pPr marL="0" marR="0" algn="ctr">
              <a:spcBef>
                <a:spcPts val="0"/>
              </a:spcBef>
              <a:spcAft>
                <a:spcPts val="0"/>
              </a:spcAft>
            </a:pPr>
            <a:r>
              <a:rPr lang="en-US" sz="1600" dirty="0">
                <a:effectLst/>
                <a:latin typeface="Times New Roman"/>
                <a:ea typeface="Times New Roman"/>
                <a:cs typeface="Times New Roman"/>
              </a:rPr>
              <a:t> </a:t>
            </a:r>
            <a:endParaRPr lang="en-US" sz="1100" dirty="0">
              <a:effectLst/>
              <a:latin typeface="Calibri"/>
              <a:ea typeface="Times New Roman"/>
              <a:cs typeface="Times New Roman"/>
            </a:endParaRPr>
          </a:p>
          <a:p>
            <a:pPr marL="0" marR="0" algn="ctr">
              <a:spcBef>
                <a:spcPts val="0"/>
              </a:spcBef>
              <a:spcAft>
                <a:spcPts val="0"/>
              </a:spcAft>
            </a:pPr>
            <a:endParaRPr lang="en-US" sz="1600" dirty="0">
              <a:effectLst/>
              <a:latin typeface="Times New Roman"/>
              <a:ea typeface="Times New Roman"/>
              <a:cs typeface="Times New Roman"/>
            </a:endParaRPr>
          </a:p>
          <a:p>
            <a:pPr marL="0" marR="0" algn="ctr">
              <a:spcBef>
                <a:spcPts val="0"/>
              </a:spcBef>
              <a:spcAft>
                <a:spcPts val="0"/>
              </a:spcAft>
            </a:pPr>
            <a:endParaRPr lang="en-US" sz="1600" i="1" dirty="0">
              <a:latin typeface="Times New Roman"/>
              <a:ea typeface="Times New Roman"/>
              <a:cs typeface="Times New Roman"/>
            </a:endParaRPr>
          </a:p>
          <a:p>
            <a:pPr marL="0" marR="0" algn="ctr">
              <a:spcBef>
                <a:spcPts val="0"/>
              </a:spcBef>
              <a:spcAft>
                <a:spcPts val="0"/>
              </a:spcAft>
            </a:pPr>
            <a:endParaRPr lang="en-US" sz="1600" i="1" dirty="0">
              <a:latin typeface="Times New Roman"/>
              <a:ea typeface="Times New Roman"/>
              <a:cs typeface="Times New Roman"/>
            </a:endParaRPr>
          </a:p>
          <a:p>
            <a:pPr marL="0" marR="0" algn="ctr">
              <a:spcBef>
                <a:spcPts val="0"/>
              </a:spcBef>
              <a:spcAft>
                <a:spcPts val="0"/>
              </a:spcAft>
            </a:pPr>
            <a:endParaRPr lang="en-US" sz="1600" i="1" dirty="0">
              <a:latin typeface="Times New Roman"/>
              <a:ea typeface="Times New Roman"/>
              <a:cs typeface="Times New Roman"/>
            </a:endParaRPr>
          </a:p>
          <a:p>
            <a:pPr marL="0" marR="0" algn="ctr">
              <a:spcBef>
                <a:spcPts val="0"/>
              </a:spcBef>
              <a:spcAft>
                <a:spcPts val="0"/>
              </a:spcAft>
            </a:pPr>
            <a:r>
              <a:rPr lang="en-US" sz="1600" b="1" i="1" dirty="0">
                <a:latin typeface="Times New Roman"/>
                <a:ea typeface="Times New Roman"/>
                <a:cs typeface="Times New Roman"/>
              </a:rPr>
              <a:t>Fort </a:t>
            </a:r>
            <a:r>
              <a:rPr lang="en-US" sz="1600" b="1" i="1" dirty="0" err="1">
                <a:latin typeface="Times New Roman"/>
                <a:ea typeface="Times New Roman"/>
                <a:cs typeface="Times New Roman"/>
              </a:rPr>
              <a:t>Villanow</a:t>
            </a:r>
            <a:r>
              <a:rPr lang="en-US" sz="1600" b="1" i="1" dirty="0">
                <a:latin typeface="Times New Roman"/>
                <a:ea typeface="Times New Roman"/>
                <a:cs typeface="Times New Roman"/>
              </a:rPr>
              <a:t> </a:t>
            </a:r>
            <a:r>
              <a:rPr lang="en-US" sz="1600" b="1" i="1" dirty="0">
                <a:effectLst/>
                <a:latin typeface="Times New Roman"/>
                <a:ea typeface="Times New Roman"/>
                <a:cs typeface="Times New Roman"/>
              </a:rPr>
              <a:t>Veterans Project </a:t>
            </a:r>
          </a:p>
          <a:p>
            <a:pPr marL="0" marR="0" algn="ctr">
              <a:spcBef>
                <a:spcPts val="0"/>
              </a:spcBef>
              <a:spcAft>
                <a:spcPts val="0"/>
              </a:spcAft>
            </a:pPr>
            <a:endParaRPr lang="en-US" sz="1600" dirty="0">
              <a:effectLst/>
              <a:latin typeface="Times New Roman"/>
              <a:ea typeface="Times New Roman"/>
              <a:cs typeface="Times New Roman"/>
            </a:endParaRPr>
          </a:p>
          <a:p>
            <a:pPr marL="0" marR="0" algn="ctr">
              <a:spcBef>
                <a:spcPts val="0"/>
              </a:spcBef>
              <a:spcAft>
                <a:spcPts val="0"/>
              </a:spcAft>
            </a:pPr>
            <a:r>
              <a:rPr lang="en-US" sz="1600" dirty="0">
                <a:effectLst/>
                <a:latin typeface="Times New Roman"/>
                <a:ea typeface="Times New Roman"/>
                <a:cs typeface="Times New Roman"/>
              </a:rPr>
              <a:t>A Safe Haven For Veterans</a:t>
            </a:r>
          </a:p>
          <a:p>
            <a:pPr marL="0" marR="0" algn="ctr">
              <a:spcBef>
                <a:spcPts val="0"/>
              </a:spcBef>
              <a:spcAft>
                <a:spcPts val="0"/>
              </a:spcAft>
            </a:pPr>
            <a:endParaRPr lang="en-US" sz="1600" dirty="0">
              <a:effectLst/>
              <a:latin typeface="Times New Roman"/>
              <a:ea typeface="Times New Roman"/>
              <a:cs typeface="Times New Roman"/>
            </a:endParaRPr>
          </a:p>
          <a:p>
            <a:pPr marL="0" marR="0" algn="r">
              <a:spcBef>
                <a:spcPts val="0"/>
              </a:spcBef>
              <a:spcAft>
                <a:spcPts val="0"/>
              </a:spcAft>
            </a:pPr>
            <a:r>
              <a:rPr lang="en-US" sz="1600" dirty="0">
                <a:effectLst/>
                <a:latin typeface="Times New Roman"/>
                <a:ea typeface="Times New Roman"/>
                <a:cs typeface="Times New Roman"/>
              </a:rPr>
              <a:t> </a:t>
            </a:r>
            <a:endParaRPr lang="en-US" sz="1100" dirty="0">
              <a:effectLst/>
              <a:latin typeface="Calibri"/>
              <a:ea typeface="Times New Roman"/>
              <a:cs typeface="Times New Roman"/>
            </a:endParaRPr>
          </a:p>
        </p:txBody>
      </p:sp>
      <p:pic>
        <p:nvPicPr>
          <p:cNvPr id="8" name="Picture 7" descr="C:\Users\Connie\AppData\Local\Microsoft\Windows\Temporary Internet Files\Content.IE5\YN4J2LVY\american-flag-2a[1].png"/>
          <p:cNvPicPr/>
          <p:nvPr/>
        </p:nvPicPr>
        <p:blipFill rotWithShape="1">
          <a:blip r:embed="rId2">
            <a:extLst>
              <a:ext uri="{BEBA8EAE-BF5A-486C-A8C5-ECC9F3942E4B}">
                <a14:imgProps xmlns:a14="http://schemas.microsoft.com/office/drawing/2010/main">
                  <a14:imgLayer r:embed="rId3">
                    <a14:imgEffect>
                      <a14:artisticCrisscrossEtching trans="92000" pressure="5"/>
                    </a14:imgEffect>
                    <a14:imgEffect>
                      <a14:sharpenSoften amount="-50000"/>
                    </a14:imgEffect>
                  </a14:imgLayer>
                </a14:imgProps>
              </a:ext>
              <a:ext uri="{28A0092B-C50C-407E-A947-70E740481C1C}">
                <a14:useLocalDpi xmlns:a14="http://schemas.microsoft.com/office/drawing/2010/main" val="0"/>
              </a:ext>
            </a:extLst>
          </a:blip>
          <a:srcRect l="1" t="-30" r="-34" b="30443"/>
          <a:stretch/>
        </p:blipFill>
        <p:spPr bwMode="auto">
          <a:xfrm>
            <a:off x="6212542" y="2729604"/>
            <a:ext cx="3019088" cy="4144010"/>
          </a:xfrm>
          <a:prstGeom prst="rect">
            <a:avLst/>
          </a:prstGeom>
          <a:ln>
            <a:noFill/>
          </a:ln>
          <a:effectLst>
            <a:glow rad="127000">
              <a:schemeClr val="accent1">
                <a:alpha val="0"/>
              </a:schemeClr>
            </a:glow>
            <a:softEdge rad="112500"/>
          </a:effectLst>
          <a:extLst>
            <a:ext uri="{53640926-AAD7-44D8-BBD7-CCE9431645EC}">
              <a14:shadowObscured xmlns:a14="http://schemas.microsoft.com/office/drawing/2010/main"/>
            </a:ext>
          </a:extLst>
        </p:spPr>
      </p:pic>
      <p:sp>
        <p:nvSpPr>
          <p:cNvPr id="9" name="Text Box 66"/>
          <p:cNvSpPr txBox="1"/>
          <p:nvPr/>
        </p:nvSpPr>
        <p:spPr>
          <a:xfrm>
            <a:off x="6454140" y="2909421"/>
            <a:ext cx="2487930" cy="3749040"/>
          </a:xfrm>
          <a:prstGeom prst="rect">
            <a:avLst/>
          </a:prstGeom>
          <a:solidFill>
            <a:schemeClr val="lt1"/>
          </a:solidFill>
          <a:ln w="3492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i="1" u="sng" dirty="0">
                <a:effectLst/>
                <a:latin typeface="Times New Roman"/>
                <a:ea typeface="Times New Roman"/>
                <a:cs typeface="Times New Roman"/>
              </a:rPr>
              <a:t>Welcome</a:t>
            </a:r>
            <a:r>
              <a:rPr lang="en-US" sz="1800" i="1" dirty="0">
                <a:effectLst/>
                <a:latin typeface="Times New Roman"/>
                <a:ea typeface="Times New Roman"/>
                <a:cs typeface="Times New Roman"/>
              </a:rPr>
              <a:t> </a:t>
            </a:r>
            <a:endParaRPr lang="en-US" sz="1100" i="1" dirty="0">
              <a:effectLst/>
              <a:ea typeface="Times New Roman"/>
              <a:cs typeface="Times New Roman"/>
            </a:endParaRPr>
          </a:p>
          <a:p>
            <a:pPr marL="0" marR="0" algn="ctr">
              <a:spcBef>
                <a:spcPts val="0"/>
              </a:spcBef>
              <a:spcAft>
                <a:spcPts val="0"/>
              </a:spcAft>
            </a:pPr>
            <a:r>
              <a:rPr lang="en-US" sz="1800" b="1" dirty="0">
                <a:effectLst/>
                <a:latin typeface="Times New Roman"/>
                <a:ea typeface="Times New Roman"/>
                <a:cs typeface="Times New Roman"/>
              </a:rPr>
              <a:t>Veterans of All U.S. Military Branches.</a:t>
            </a:r>
            <a:endParaRPr lang="en-US" sz="1100" dirty="0">
              <a:effectLst/>
              <a:ea typeface="Times New Roman"/>
              <a:cs typeface="Times New Roman"/>
            </a:endParaRPr>
          </a:p>
          <a:p>
            <a:pPr marL="0" marR="0" algn="ctr">
              <a:spcBef>
                <a:spcPts val="0"/>
              </a:spcBef>
              <a:spcAft>
                <a:spcPts val="0"/>
              </a:spcAft>
            </a:pPr>
            <a:endParaRPr lang="en-US" b="1" dirty="0">
              <a:latin typeface="Times New Roman"/>
              <a:ea typeface="Times New Roman"/>
              <a:cs typeface="Times New Roman"/>
            </a:endParaRPr>
          </a:p>
          <a:p>
            <a:pPr marL="0" marR="0" algn="ctr">
              <a:spcBef>
                <a:spcPts val="0"/>
              </a:spcBef>
              <a:spcAft>
                <a:spcPts val="0"/>
              </a:spcAft>
            </a:pPr>
            <a:endParaRPr lang="en-US" b="1" dirty="0">
              <a:latin typeface="Times New Roman"/>
              <a:ea typeface="Times New Roman"/>
              <a:cs typeface="Times New Roman"/>
            </a:endParaRPr>
          </a:p>
          <a:p>
            <a:pPr marL="0" marR="0" algn="ctr">
              <a:spcBef>
                <a:spcPts val="0"/>
              </a:spcBef>
              <a:spcAft>
                <a:spcPts val="0"/>
              </a:spcAft>
            </a:pPr>
            <a:r>
              <a:rPr lang="en-US" sz="1400" b="1" dirty="0">
                <a:effectLst/>
                <a:latin typeface="Times New Roman"/>
                <a:ea typeface="Times New Roman"/>
                <a:cs typeface="Times New Roman"/>
              </a:rPr>
              <a:t>Fort </a:t>
            </a:r>
            <a:r>
              <a:rPr lang="en-US" sz="1400" b="1" dirty="0" err="1">
                <a:effectLst/>
                <a:latin typeface="Times New Roman"/>
                <a:ea typeface="Times New Roman"/>
                <a:cs typeface="Times New Roman"/>
              </a:rPr>
              <a:t>Villanow</a:t>
            </a:r>
            <a:r>
              <a:rPr lang="en-US" sz="1400" b="1" dirty="0">
                <a:effectLst/>
                <a:latin typeface="Times New Roman"/>
                <a:ea typeface="Times New Roman"/>
                <a:cs typeface="Times New Roman"/>
              </a:rPr>
              <a:t> is </a:t>
            </a:r>
          </a:p>
          <a:p>
            <a:pPr marL="0" marR="0" algn="ctr">
              <a:spcBef>
                <a:spcPts val="0"/>
              </a:spcBef>
              <a:spcAft>
                <a:spcPts val="0"/>
              </a:spcAft>
            </a:pPr>
            <a:endParaRPr lang="en-US" sz="1400" b="1" dirty="0">
              <a:effectLst/>
              <a:latin typeface="Times New Roman"/>
              <a:ea typeface="Times New Roman"/>
              <a:cs typeface="Times New Roman"/>
            </a:endParaRPr>
          </a:p>
          <a:p>
            <a:pPr marL="0" marR="0" algn="ctr">
              <a:spcBef>
                <a:spcPts val="0"/>
              </a:spcBef>
              <a:spcAft>
                <a:spcPts val="0"/>
              </a:spcAft>
            </a:pPr>
            <a:r>
              <a:rPr lang="en-US" sz="1400" b="1" dirty="0">
                <a:effectLst/>
                <a:latin typeface="Times New Roman"/>
                <a:ea typeface="Times New Roman"/>
                <a:cs typeface="Times New Roman"/>
              </a:rPr>
              <a:t>a place where veterans </a:t>
            </a:r>
          </a:p>
          <a:p>
            <a:pPr marL="0" marR="0" algn="ctr">
              <a:spcBef>
                <a:spcPts val="0"/>
              </a:spcBef>
              <a:spcAft>
                <a:spcPts val="0"/>
              </a:spcAft>
            </a:pPr>
            <a:endParaRPr lang="en-US" sz="1400" b="1" dirty="0">
              <a:effectLst/>
              <a:latin typeface="Times New Roman"/>
              <a:ea typeface="Times New Roman"/>
              <a:cs typeface="Times New Roman"/>
            </a:endParaRPr>
          </a:p>
          <a:p>
            <a:pPr marL="0" marR="0" algn="ctr">
              <a:spcBef>
                <a:spcPts val="0"/>
              </a:spcBef>
              <a:spcAft>
                <a:spcPts val="0"/>
              </a:spcAft>
            </a:pPr>
            <a:r>
              <a:rPr lang="en-US" sz="1400" b="1" dirty="0">
                <a:effectLst/>
                <a:latin typeface="Times New Roman"/>
                <a:ea typeface="Times New Roman"/>
                <a:cs typeface="Times New Roman"/>
              </a:rPr>
              <a:t>can </a:t>
            </a:r>
            <a:r>
              <a:rPr lang="en-US" sz="1400" b="1" u="sng" dirty="0">
                <a:effectLst/>
                <a:latin typeface="Times New Roman"/>
                <a:ea typeface="Times New Roman"/>
                <a:cs typeface="Times New Roman"/>
              </a:rPr>
              <a:t>feel at home</a:t>
            </a:r>
            <a:r>
              <a:rPr lang="en-US" sz="1400" b="1" dirty="0">
                <a:effectLst/>
                <a:latin typeface="Times New Roman"/>
                <a:ea typeface="Times New Roman"/>
                <a:cs typeface="Times New Roman"/>
              </a:rPr>
              <a:t> and</a:t>
            </a:r>
          </a:p>
          <a:p>
            <a:pPr marL="0" marR="0" algn="ctr">
              <a:spcBef>
                <a:spcPts val="0"/>
              </a:spcBef>
              <a:spcAft>
                <a:spcPts val="0"/>
              </a:spcAft>
            </a:pPr>
            <a:r>
              <a:rPr lang="en-US" sz="1400" b="1" dirty="0">
                <a:effectLst/>
                <a:latin typeface="Times New Roman"/>
                <a:ea typeface="Times New Roman"/>
                <a:cs typeface="Times New Roman"/>
              </a:rPr>
              <a:t> </a:t>
            </a:r>
            <a:r>
              <a:rPr lang="en-US" sz="1400" b="1" u="sng" dirty="0">
                <a:effectLst/>
                <a:latin typeface="Times New Roman"/>
                <a:ea typeface="Times New Roman"/>
                <a:cs typeface="Times New Roman"/>
              </a:rPr>
              <a:t>talk about </a:t>
            </a:r>
            <a:r>
              <a:rPr lang="en-US" sz="1400" b="1" dirty="0">
                <a:effectLst/>
                <a:latin typeface="Times New Roman"/>
                <a:ea typeface="Times New Roman"/>
                <a:cs typeface="Times New Roman"/>
              </a:rPr>
              <a:t>their </a:t>
            </a:r>
          </a:p>
          <a:p>
            <a:pPr marL="0" marR="0" algn="ctr">
              <a:spcBef>
                <a:spcPts val="0"/>
              </a:spcBef>
              <a:spcAft>
                <a:spcPts val="0"/>
              </a:spcAft>
            </a:pPr>
            <a:r>
              <a:rPr lang="en-US" sz="1400" b="1" dirty="0">
                <a:effectLst/>
                <a:latin typeface="Times New Roman"/>
                <a:ea typeface="Times New Roman"/>
                <a:cs typeface="Times New Roman"/>
              </a:rPr>
              <a:t>experiences with others </a:t>
            </a:r>
            <a:endParaRPr lang="en-US" sz="1400" b="1" dirty="0">
              <a:latin typeface="Times New Roman"/>
              <a:ea typeface="Times New Roman"/>
              <a:cs typeface="Times New Roman"/>
            </a:endParaRPr>
          </a:p>
          <a:p>
            <a:pPr marL="0" marR="0" algn="ctr">
              <a:spcBef>
                <a:spcPts val="0"/>
              </a:spcBef>
              <a:spcAft>
                <a:spcPts val="0"/>
              </a:spcAft>
            </a:pPr>
            <a:r>
              <a:rPr lang="en-US" sz="1400" b="1" u="sng" dirty="0">
                <a:effectLst/>
                <a:latin typeface="Times New Roman"/>
                <a:ea typeface="Times New Roman"/>
                <a:cs typeface="Times New Roman"/>
              </a:rPr>
              <a:t>who have been there….and care !</a:t>
            </a:r>
          </a:p>
          <a:p>
            <a:pPr marL="0" marR="0" algn="ctr">
              <a:spcBef>
                <a:spcPts val="0"/>
              </a:spcBef>
              <a:spcAft>
                <a:spcPts val="0"/>
              </a:spcAft>
            </a:pPr>
            <a:endParaRPr lang="en-US" sz="1100" dirty="0">
              <a:effectLst/>
              <a:ea typeface="Times New Roman"/>
              <a:cs typeface="Times New Roman"/>
            </a:endParaRPr>
          </a:p>
          <a:p>
            <a:pPr marL="0" marR="0" algn="ctr">
              <a:spcBef>
                <a:spcPts val="0"/>
              </a:spcBef>
              <a:spcAft>
                <a:spcPts val="0"/>
              </a:spcAft>
            </a:pPr>
            <a:r>
              <a:rPr lang="en-US" sz="1000" i="1" dirty="0">
                <a:effectLst/>
                <a:latin typeface="Times New Roman"/>
                <a:ea typeface="Times New Roman"/>
                <a:cs typeface="Times New Roman"/>
              </a:rPr>
              <a:t>Est. in 2014 </a:t>
            </a:r>
            <a:endParaRPr lang="en-US" sz="1000" i="1" dirty="0">
              <a:effectLst/>
              <a:ea typeface="Times New Roman"/>
              <a:cs typeface="Times New Roman"/>
            </a:endParaRPr>
          </a:p>
          <a:p>
            <a:pPr marL="0" marR="0" algn="ctr">
              <a:spcBef>
                <a:spcPts val="0"/>
              </a:spcBef>
              <a:spcAft>
                <a:spcPts val="0"/>
              </a:spcAft>
            </a:pPr>
            <a:r>
              <a:rPr lang="en-US" sz="1800" dirty="0">
                <a:effectLst/>
                <a:latin typeface="Times New Roman"/>
                <a:ea typeface="Times New Roman"/>
                <a:cs typeface="Times New Roman"/>
              </a:rPr>
              <a:t> </a:t>
            </a:r>
            <a:endParaRPr lang="en-US" sz="1100" dirty="0">
              <a:effectLst/>
              <a:ea typeface="Times New Roman"/>
              <a:cs typeface="Times New Roman"/>
            </a:endParaRPr>
          </a:p>
        </p:txBody>
      </p:sp>
      <p:sp>
        <p:nvSpPr>
          <p:cNvPr id="11" name="Text Box 6"/>
          <p:cNvSpPr txBox="1">
            <a:spLocks noChangeArrowheads="1"/>
          </p:cNvSpPr>
          <p:nvPr/>
        </p:nvSpPr>
        <p:spPr bwMode="auto">
          <a:xfrm>
            <a:off x="3145087" y="5715000"/>
            <a:ext cx="2874713" cy="1143000"/>
          </a:xfrm>
          <a:prstGeom prst="rect">
            <a:avLst/>
          </a:prstGeom>
          <a:gradFill rotWithShape="1">
            <a:gsLst>
              <a:gs pos="0">
                <a:schemeClr val="accent1">
                  <a:lumMod val="100000"/>
                  <a:lumOff val="0"/>
                  <a:alpha val="0"/>
                </a:schemeClr>
              </a:gs>
              <a:gs pos="100000">
                <a:schemeClr val="accent1">
                  <a:lumMod val="40000"/>
                  <a:lumOff val="60000"/>
                </a:schemeClr>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b" anchorCtr="0" upright="1">
            <a:noAutofit/>
          </a:bodyPr>
          <a:lstStyle/>
          <a:p>
            <a:r>
              <a:rPr lang="en-US" sz="1100" b="1" dirty="0"/>
              <a:t>Fort </a:t>
            </a:r>
            <a:r>
              <a:rPr lang="en-US" sz="1100" b="1" dirty="0" err="1"/>
              <a:t>Villanow</a:t>
            </a:r>
            <a:r>
              <a:rPr lang="en-US" sz="1100" b="1" dirty="0"/>
              <a:t> Veterans Project, </a:t>
            </a:r>
            <a:r>
              <a:rPr lang="en-US" sz="1100" dirty="0"/>
              <a:t>located at</a:t>
            </a:r>
          </a:p>
          <a:p>
            <a:r>
              <a:rPr lang="en-US" sz="1100" dirty="0"/>
              <a:t>12650 East Hwy 136 </a:t>
            </a:r>
            <a:br>
              <a:rPr lang="en-US" sz="1100" dirty="0"/>
            </a:br>
            <a:r>
              <a:rPr lang="en-US" sz="1100" dirty="0"/>
              <a:t>La Fayette, Georgia </a:t>
            </a:r>
            <a:r>
              <a:rPr lang="en-US" sz="1100"/>
              <a:t>30728  (</a:t>
            </a:r>
            <a:r>
              <a:rPr lang="en-US" sz="1100" dirty="0"/>
              <a:t>in </a:t>
            </a:r>
            <a:r>
              <a:rPr lang="en-US" sz="1100" dirty="0" err="1"/>
              <a:t>Villanow</a:t>
            </a:r>
            <a:r>
              <a:rPr lang="en-US" sz="1100" dirty="0"/>
              <a:t>)</a:t>
            </a:r>
          </a:p>
          <a:p>
            <a:r>
              <a:rPr lang="en-US" sz="1100" b="1" dirty="0"/>
              <a:t>Office: 706-397-8860  Cell: 706-639-7007</a:t>
            </a:r>
          </a:p>
          <a:p>
            <a:r>
              <a:rPr lang="en-US" sz="1100" b="1" dirty="0"/>
              <a:t>Evenings Veteran #: 706-397-2116  </a:t>
            </a:r>
            <a:endParaRPr lang="en-US" sz="1100" dirty="0"/>
          </a:p>
          <a:p>
            <a:r>
              <a:rPr lang="en-US" sz="1100" dirty="0">
                <a:hlinkClick r:id="rId4"/>
              </a:rPr>
              <a:t>www.fortvillanow.com</a:t>
            </a:r>
            <a:r>
              <a:rPr lang="en-US" sz="1100" dirty="0"/>
              <a:t>   </a:t>
            </a:r>
            <a:r>
              <a:rPr lang="en-US" sz="1100" dirty="0">
                <a:hlinkClick r:id="rId5"/>
              </a:rPr>
              <a:t>ftvillanow@gmail.com</a:t>
            </a:r>
            <a:r>
              <a:rPr lang="en-US" sz="1100" dirty="0"/>
              <a:t> </a:t>
            </a:r>
          </a:p>
        </p:txBody>
      </p:sp>
      <p:cxnSp>
        <p:nvCxnSpPr>
          <p:cNvPr id="21" name="Straight Connector 20"/>
          <p:cNvCxnSpPr/>
          <p:nvPr/>
        </p:nvCxnSpPr>
        <p:spPr>
          <a:xfrm>
            <a:off x="3265975" y="5257800"/>
            <a:ext cx="263082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35441" y="914400"/>
            <a:ext cx="2630828"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1776" y="46196"/>
            <a:ext cx="2536000" cy="792525"/>
          </a:xfrm>
          <a:prstGeom prst="rect">
            <a:avLst/>
          </a:prstGeom>
          <a:noFill/>
        </p:spPr>
        <p:txBody>
          <a:bodyPr wrap="square" rtlCol="0">
            <a:spAutoFit/>
          </a:bodyPr>
          <a:lstStyle/>
          <a:p>
            <a:pPr algn="ctr"/>
            <a:r>
              <a:rPr lang="en-US" sz="1400" b="1" dirty="0">
                <a:solidFill>
                  <a:srgbClr val="C00000"/>
                </a:solidFill>
                <a:latin typeface="Libre Baskerville"/>
              </a:rPr>
              <a:t>Visit The Fort!</a:t>
            </a:r>
            <a:endParaRPr lang="en-US" sz="1400" dirty="0">
              <a:effectLst/>
              <a:latin typeface="Times New Roman"/>
              <a:ea typeface="Times New Roman"/>
            </a:endParaRPr>
          </a:p>
          <a:p>
            <a:pPr algn="ctr"/>
            <a:r>
              <a:rPr lang="en-US" sz="1050" dirty="0">
                <a:effectLst/>
                <a:latin typeface="Times New Roman"/>
                <a:ea typeface="Times New Roman"/>
              </a:rPr>
              <a:t>Located between Calhoun and </a:t>
            </a:r>
            <a:r>
              <a:rPr lang="en-US" sz="1050" dirty="0" err="1">
                <a:effectLst/>
                <a:latin typeface="Times New Roman"/>
                <a:ea typeface="Times New Roman"/>
              </a:rPr>
              <a:t>LaFayette</a:t>
            </a:r>
            <a:r>
              <a:rPr lang="en-US" sz="1050" dirty="0">
                <a:effectLst/>
                <a:latin typeface="Times New Roman"/>
                <a:ea typeface="Times New Roman"/>
              </a:rPr>
              <a:t>, Georgia in the scenic and historic community of </a:t>
            </a:r>
            <a:r>
              <a:rPr lang="en-US" sz="1050" dirty="0" err="1">
                <a:effectLst/>
                <a:latin typeface="Times New Roman"/>
                <a:ea typeface="Times New Roman"/>
              </a:rPr>
              <a:t>Villanow</a:t>
            </a:r>
            <a:r>
              <a:rPr lang="en-US" sz="1050" dirty="0">
                <a:latin typeface="Times New Roman"/>
                <a:ea typeface="Times New Roman"/>
              </a:rPr>
              <a:t> </a:t>
            </a:r>
            <a:r>
              <a:rPr lang="en-US" sz="1050" dirty="0">
                <a:effectLst/>
                <a:latin typeface="Times New Roman"/>
                <a:ea typeface="Times New Roman"/>
              </a:rPr>
              <a:t>on Hwy 136.</a:t>
            </a:r>
            <a:endParaRPr lang="en-US" sz="1050" b="1" dirty="0">
              <a:solidFill>
                <a:srgbClr val="002060"/>
              </a:solidFill>
              <a:effectLst/>
              <a:latin typeface="Century" panose="02040604050505020304" pitchFamily="18" charset="0"/>
              <a:ea typeface="Times New Roman"/>
            </a:endParaRPr>
          </a:p>
        </p:txBody>
      </p:sp>
      <p:pic>
        <p:nvPicPr>
          <p:cNvPr id="27" name="Picture 26"/>
          <p:cNvPicPr/>
          <p:nvPr/>
        </p:nvPicPr>
        <p:blipFill>
          <a:blip r:embed="rId6" cstate="print">
            <a:extLst>
              <a:ext uri="{28A0092B-C50C-407E-A947-70E740481C1C}">
                <a14:useLocalDpi xmlns:a14="http://schemas.microsoft.com/office/drawing/2010/main" val="0"/>
              </a:ext>
            </a:extLst>
          </a:blip>
          <a:stretch>
            <a:fillRect/>
          </a:stretch>
        </p:blipFill>
        <p:spPr>
          <a:xfrm>
            <a:off x="137160" y="114964"/>
            <a:ext cx="2468880" cy="192024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
        <p:nvSpPr>
          <p:cNvPr id="28" name="TextBox 27"/>
          <p:cNvSpPr txBox="1"/>
          <p:nvPr/>
        </p:nvSpPr>
        <p:spPr>
          <a:xfrm>
            <a:off x="-29425" y="2188889"/>
            <a:ext cx="2703419" cy="2616101"/>
          </a:xfrm>
          <a:prstGeom prst="rect">
            <a:avLst/>
          </a:prstGeom>
          <a:noFill/>
        </p:spPr>
        <p:txBody>
          <a:bodyPr wrap="square" rtlCol="0">
            <a:spAutoFit/>
          </a:bodyPr>
          <a:lstStyle/>
          <a:p>
            <a:pPr algn="ctr"/>
            <a:r>
              <a:rPr lang="en-US" sz="1400" dirty="0">
                <a:solidFill>
                  <a:srgbClr val="FF0000"/>
                </a:solidFill>
                <a:latin typeface="Times New Roman" panose="02020603050405020304" pitchFamily="18" charset="0"/>
                <a:cs typeface="Times New Roman" panose="02020603050405020304" pitchFamily="18" charset="0"/>
              </a:rPr>
              <a:t>Stigma, stereotypes and lack of resources cannot continue to be reasons for not receiving</a:t>
            </a:r>
          </a:p>
          <a:p>
            <a:pPr algn="ctr"/>
            <a:r>
              <a:rPr lang="en-US" sz="1400" dirty="0">
                <a:solidFill>
                  <a:srgbClr val="FF0000"/>
                </a:solidFill>
                <a:latin typeface="Times New Roman" panose="02020603050405020304" pitchFamily="18" charset="0"/>
                <a:cs typeface="Times New Roman" panose="02020603050405020304" pitchFamily="18" charset="0"/>
              </a:rPr>
              <a:t> help for PTSD.</a:t>
            </a:r>
          </a:p>
          <a:p>
            <a:pPr algn="ctr"/>
            <a:endParaRPr lang="en-US" sz="1200" dirty="0">
              <a:solidFill>
                <a:srgbClr val="FF0000"/>
              </a:solidFill>
              <a:latin typeface="Century" panose="02040604050505020304" pitchFamily="18" charset="0"/>
            </a:endParaRPr>
          </a:p>
          <a:p>
            <a:r>
              <a:rPr lang="en-US" sz="1200" dirty="0"/>
              <a:t>At Fort </a:t>
            </a:r>
            <a:r>
              <a:rPr lang="en-US" sz="1200" dirty="0" err="1"/>
              <a:t>Villanow</a:t>
            </a:r>
            <a:r>
              <a:rPr lang="en-US" sz="1200" dirty="0"/>
              <a:t>, we want to open the door for more veterans in need of help. We also want to provide a place for </a:t>
            </a:r>
            <a:r>
              <a:rPr lang="en-US" sz="1200" u="sng" dirty="0"/>
              <a:t>kids </a:t>
            </a:r>
            <a:r>
              <a:rPr lang="en-US" sz="1200" dirty="0"/>
              <a:t>to come and </a:t>
            </a:r>
            <a:r>
              <a:rPr lang="en-US" sz="1200" u="sng" dirty="0"/>
              <a:t>have fun while learning </a:t>
            </a:r>
            <a:r>
              <a:rPr lang="en-US" sz="1200" dirty="0"/>
              <a:t>more about the </a:t>
            </a:r>
            <a:r>
              <a:rPr lang="en-US" sz="1200" u="sng" dirty="0"/>
              <a:t>important role that veterans </a:t>
            </a:r>
            <a:r>
              <a:rPr lang="en-US" sz="1200" dirty="0"/>
              <a:t>have played in the lives of </a:t>
            </a:r>
            <a:r>
              <a:rPr lang="en-US" sz="1200" u="sng" dirty="0"/>
              <a:t>every American </a:t>
            </a:r>
            <a:r>
              <a:rPr lang="en-US" sz="1200" dirty="0"/>
              <a:t>while inspiring a </a:t>
            </a:r>
            <a:r>
              <a:rPr lang="en-US" sz="1200" b="1" u="sng" dirty="0"/>
              <a:t>love of The United States of America </a:t>
            </a:r>
            <a:r>
              <a:rPr lang="en-US" sz="1200" dirty="0"/>
              <a:t>!</a:t>
            </a:r>
          </a:p>
        </p:txBody>
      </p:sp>
      <p:pic>
        <p:nvPicPr>
          <p:cNvPr id="29" name="Picture 28"/>
          <p:cNvPicPr/>
          <p:nvPr/>
        </p:nvPicPr>
        <p:blipFill>
          <a:blip r:embed="rId7">
            <a:extLst>
              <a:ext uri="{28A0092B-C50C-407E-A947-70E740481C1C}">
                <a14:useLocalDpi xmlns:a14="http://schemas.microsoft.com/office/drawing/2010/main" val="0"/>
              </a:ext>
            </a:extLst>
          </a:blip>
          <a:srcRect/>
          <a:stretch>
            <a:fillRect/>
          </a:stretch>
        </p:blipFill>
        <p:spPr bwMode="auto">
          <a:xfrm>
            <a:off x="0" y="4876800"/>
            <a:ext cx="2743200" cy="1828800"/>
          </a:xfrm>
          <a:prstGeom prst="rect">
            <a:avLst/>
          </a:prstGeom>
          <a:noFill/>
          <a:ln>
            <a:noFill/>
          </a:ln>
          <a:effectLst>
            <a:glow rad="101600">
              <a:schemeClr val="bg1">
                <a:lumMod val="85000"/>
                <a:alpha val="60000"/>
              </a:schemeClr>
            </a:glow>
            <a:outerShdw blurRad="50800" dist="38100" dir="8100000" algn="tr" rotWithShape="0">
              <a:prstClr val="black">
                <a:alpha val="40000"/>
              </a:prstClr>
            </a:outerShdw>
          </a:effec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2489" y="3810000"/>
            <a:ext cx="719193" cy="457200"/>
          </a:xfrm>
          <a:prstGeom prst="rect">
            <a:avLst/>
          </a:prstGeom>
          <a:effectLst>
            <a:glow>
              <a:schemeClr val="accent1">
                <a:alpha val="58000"/>
              </a:schemeClr>
            </a:glow>
            <a:outerShdw blurRad="50800" dist="38100" dir="10800000" algn="r" rotWithShape="0">
              <a:prstClr val="black">
                <a:alpha val="40000"/>
              </a:prstClr>
            </a:outerShdw>
            <a:softEdge rad="0"/>
          </a:effectLst>
        </p:spPr>
      </p:pic>
      <p:pic>
        <p:nvPicPr>
          <p:cNvPr id="1028" name="Picture 4" descr="C:\Users\Connie\Desktop\Fort Villanow\Fort Villanow Photos 2016\Kids Survival Camp 2016\IMG_555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667" r="16667"/>
          <a:stretch/>
        </p:blipFill>
        <p:spPr bwMode="auto">
          <a:xfrm>
            <a:off x="-6400800" y="-7543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p:nvPr/>
        </p:nvPicPr>
        <p:blipFill>
          <a:blip r:embed="rId10" cstate="print">
            <a:extLst>
              <a:ext uri="{28A0092B-C50C-407E-A947-70E740481C1C}">
                <a14:useLocalDpi xmlns:a14="http://schemas.microsoft.com/office/drawing/2010/main" val="0"/>
              </a:ext>
            </a:extLst>
          </a:blip>
          <a:stretch>
            <a:fillRect/>
          </a:stretch>
        </p:blipFill>
        <p:spPr>
          <a:xfrm>
            <a:off x="3200712" y="1668200"/>
            <a:ext cx="2663791" cy="1645920"/>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12867" r="-1"/>
          <a:stretch/>
        </p:blipFill>
        <p:spPr>
          <a:xfrm>
            <a:off x="3220798" y="3932929"/>
            <a:ext cx="2721181" cy="1737360"/>
          </a:xfrm>
          <a:prstGeom prst="rect">
            <a:avLst/>
          </a:prstGeom>
          <a:ln w="34925">
            <a:solidFill>
              <a:srgbClr val="002060"/>
            </a:solidFill>
          </a:ln>
        </p:spPr>
      </p:pic>
      <p:sp>
        <p:nvSpPr>
          <p:cNvPr id="30" name="Text Box 2"/>
          <p:cNvSpPr txBox="1"/>
          <p:nvPr/>
        </p:nvSpPr>
        <p:spPr>
          <a:xfrm>
            <a:off x="3048000" y="3344175"/>
            <a:ext cx="2848803" cy="4658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ea typeface="Times New Roman"/>
                <a:cs typeface="Times New Roman"/>
              </a:rPr>
              <a:t>Our Museum </a:t>
            </a:r>
            <a:r>
              <a:rPr lang="en-US" sz="1000" dirty="0">
                <a:ea typeface="Times New Roman"/>
                <a:cs typeface="Times New Roman"/>
              </a:rPr>
              <a:t>honors our military with artwork &amp; memorabilia of U.S. history and Meeting Hall for meals, events, movies and guest speakers.</a:t>
            </a:r>
            <a:endParaRPr lang="en-US" sz="1100" dirty="0">
              <a:effectLst/>
              <a:ea typeface="Times New Roman"/>
              <a:cs typeface="Times New Roman"/>
            </a:endParaRPr>
          </a:p>
        </p:txBody>
      </p:sp>
      <p:pic>
        <p:nvPicPr>
          <p:cNvPr id="1026" name="Picture 2" descr="C:\Users\Connie\Desktop\Fort Villanow\Graphics\combat photo.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2230" y="158594"/>
            <a:ext cx="2571750" cy="183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5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31520" y="969717"/>
            <a:ext cx="1645920" cy="914400"/>
          </a:xfrm>
          <a:prstGeom prst="rect">
            <a:avLst/>
          </a:prstGeom>
        </p:spPr>
      </p:pic>
      <p:sp>
        <p:nvSpPr>
          <p:cNvPr id="7" name="Rectangle 6"/>
          <p:cNvSpPr/>
          <p:nvPr/>
        </p:nvSpPr>
        <p:spPr>
          <a:xfrm>
            <a:off x="-67842" y="1933498"/>
            <a:ext cx="2811042" cy="3600986"/>
          </a:xfrm>
          <a:prstGeom prst="rect">
            <a:avLst/>
          </a:prstGeom>
        </p:spPr>
        <p:txBody>
          <a:bodyPr wrap="square">
            <a:spAutoFit/>
          </a:bodyPr>
          <a:lstStyle/>
          <a:p>
            <a:r>
              <a:rPr lang="en-US" sz="1200" dirty="0">
                <a:solidFill>
                  <a:srgbClr val="002060"/>
                </a:solidFill>
                <a:latin typeface="Century" panose="02040604050505020304" pitchFamily="18" charset="0"/>
              </a:rPr>
              <a:t>Something remarkable is happening in scenic </a:t>
            </a:r>
            <a:r>
              <a:rPr lang="en-US" sz="1200" dirty="0" err="1">
                <a:solidFill>
                  <a:srgbClr val="002060"/>
                </a:solidFill>
                <a:latin typeface="Century" panose="02040604050505020304" pitchFamily="18" charset="0"/>
              </a:rPr>
              <a:t>Villanow</a:t>
            </a:r>
            <a:r>
              <a:rPr lang="en-US" sz="1200" dirty="0">
                <a:solidFill>
                  <a:srgbClr val="002060"/>
                </a:solidFill>
                <a:latin typeface="Century" panose="02040604050505020304" pitchFamily="18" charset="0"/>
              </a:rPr>
              <a:t>, Georgia.</a:t>
            </a:r>
          </a:p>
          <a:p>
            <a:endParaRPr lang="en-US" sz="1200" dirty="0">
              <a:solidFill>
                <a:srgbClr val="002060"/>
              </a:solidFill>
              <a:latin typeface="Century" panose="02040604050505020304" pitchFamily="18" charset="0"/>
            </a:endParaRPr>
          </a:p>
          <a:p>
            <a:r>
              <a:rPr lang="en-US" sz="1100" dirty="0"/>
              <a:t>A unique place for all kids and for those who served our country is now here with the help of local businesses, local veterans and people like you. Look at the fun we are having !</a:t>
            </a:r>
          </a:p>
          <a:p>
            <a:endParaRPr lang="en-US" sz="1200" dirty="0"/>
          </a:p>
          <a:p>
            <a:r>
              <a:rPr lang="en-US" sz="1200" dirty="0">
                <a:solidFill>
                  <a:srgbClr val="002060"/>
                </a:solidFill>
                <a:latin typeface="Century" panose="02040604050505020304" pitchFamily="18" charset="0"/>
              </a:rPr>
              <a:t>Fort </a:t>
            </a:r>
            <a:r>
              <a:rPr lang="en-US" sz="1200" dirty="0" err="1">
                <a:solidFill>
                  <a:srgbClr val="002060"/>
                </a:solidFill>
                <a:latin typeface="Century" panose="02040604050505020304" pitchFamily="18" charset="0"/>
              </a:rPr>
              <a:t>Villanow</a:t>
            </a:r>
            <a:r>
              <a:rPr lang="en-US" sz="1200" dirty="0">
                <a:solidFill>
                  <a:srgbClr val="002060"/>
                </a:solidFill>
                <a:latin typeface="Century" panose="02040604050505020304" pitchFamily="18" charset="0"/>
              </a:rPr>
              <a:t> Veterans Project was created by local Veterans, for Veterans &amp; all Families to enjoy…</a:t>
            </a:r>
          </a:p>
          <a:p>
            <a:endParaRPr lang="en-US" sz="1200" dirty="0">
              <a:solidFill>
                <a:srgbClr val="002060"/>
              </a:solidFill>
              <a:latin typeface="Century" panose="02040604050505020304" pitchFamily="18" charset="0"/>
            </a:endParaRPr>
          </a:p>
          <a:p>
            <a:r>
              <a:rPr lang="en-US" sz="1100" dirty="0"/>
              <a:t>Our goal is to give Veterans and their families a haven of hope. We want to offer a place </a:t>
            </a:r>
            <a:r>
              <a:rPr lang="en-US" sz="1100" u="sng" dirty="0"/>
              <a:t>without</a:t>
            </a:r>
            <a:r>
              <a:rPr lang="en-US" sz="1100" dirty="0"/>
              <a:t> judgement for veterans. The appeal of a fort out of the old west and modern military type activities and horses  have a therapeutic benefit. The joyful sounds of children  is a reminder that better days are possible.</a:t>
            </a: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t="12770"/>
          <a:stretch/>
        </p:blipFill>
        <p:spPr bwMode="auto">
          <a:xfrm>
            <a:off x="54078" y="5291941"/>
            <a:ext cx="2468880" cy="1463040"/>
          </a:xfrm>
          <a:prstGeom prst="ellipse">
            <a:avLst/>
          </a:prstGeom>
          <a:ln w="44450">
            <a:gradFill flip="none" rotWithShape="1">
              <a:gsLst>
                <a:gs pos="0">
                  <a:srgbClr val="002060"/>
                </a:gs>
                <a:gs pos="50000">
                  <a:schemeClr val="accent1">
                    <a:tint val="44500"/>
                    <a:satMod val="160000"/>
                  </a:schemeClr>
                </a:gs>
                <a:gs pos="100000">
                  <a:srgbClr val="C00000"/>
                </a:gs>
              </a:gsLst>
              <a:path path="circle">
                <a:fillToRect r="100000" b="100000"/>
              </a:path>
              <a:tileRect l="-100000" t="-100000"/>
            </a:gradFill>
          </a:ln>
          <a:extLst>
            <a:ext uri="{53640926-AAD7-44D8-BBD7-CCE9431645EC}">
              <a14:shadowObscured xmlns:a14="http://schemas.microsoft.com/office/drawing/2010/main"/>
            </a:ext>
          </a:extLst>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3274245" y="4745269"/>
            <a:ext cx="2834640" cy="2103120"/>
          </a:xfrm>
          <a:prstGeom prst="rect">
            <a:avLst/>
          </a:prstGeom>
        </p:spPr>
      </p:pic>
      <p:sp>
        <p:nvSpPr>
          <p:cNvPr id="16" name="TextBox 15"/>
          <p:cNvSpPr txBox="1"/>
          <p:nvPr/>
        </p:nvSpPr>
        <p:spPr>
          <a:xfrm>
            <a:off x="3250873" y="900016"/>
            <a:ext cx="2754628" cy="2708434"/>
          </a:xfrm>
          <a:prstGeom prst="rect">
            <a:avLst/>
          </a:prstGeom>
          <a:noFill/>
        </p:spPr>
        <p:txBody>
          <a:bodyPr wrap="square" rtlCol="0">
            <a:spAutoFit/>
          </a:bodyPr>
          <a:lstStyle/>
          <a:p>
            <a:pPr marL="171450" indent="-171450">
              <a:buFont typeface="Arial" panose="020B0604020202020204" pitchFamily="34" charset="0"/>
              <a:buChar char="•"/>
            </a:pPr>
            <a:r>
              <a:rPr lang="en-US" sz="1000" dirty="0"/>
              <a:t>Blacksmith &amp; wood shop</a:t>
            </a:r>
          </a:p>
          <a:p>
            <a:pPr marL="171450" indent="-171450">
              <a:buFont typeface="Arial" panose="020B0604020202020204" pitchFamily="34" charset="0"/>
              <a:buChar char="•"/>
            </a:pPr>
            <a:r>
              <a:rPr lang="en-US" sz="1000" dirty="0"/>
              <a:t>Fishing/Camping/Hiking</a:t>
            </a:r>
          </a:p>
          <a:p>
            <a:pPr marL="171450" indent="-171450">
              <a:buFont typeface="Arial" panose="020B0604020202020204" pitchFamily="34" charset="0"/>
              <a:buChar char="•"/>
            </a:pPr>
            <a:r>
              <a:rPr lang="en-US" sz="1000" dirty="0"/>
              <a:t>Trap Shooting, Quail Hunt</a:t>
            </a:r>
          </a:p>
          <a:p>
            <a:pPr marL="171450" indent="-171450">
              <a:buFont typeface="Arial" panose="020B0604020202020204" pitchFamily="34" charset="0"/>
              <a:buChar char="•"/>
            </a:pPr>
            <a:r>
              <a:rPr lang="en-US" sz="1000" dirty="0"/>
              <a:t>Victory Garden as therapy</a:t>
            </a:r>
          </a:p>
          <a:p>
            <a:pPr marL="171450" indent="-171450">
              <a:buFont typeface="Arial" panose="020B0604020202020204" pitchFamily="34" charset="0"/>
              <a:buChar char="•"/>
            </a:pPr>
            <a:r>
              <a:rPr lang="en-US" sz="1000" dirty="0"/>
              <a:t>Scuba diving &amp; snorkeling lessons for wounded warriors</a:t>
            </a:r>
          </a:p>
          <a:p>
            <a:pPr marL="171450" indent="-171450">
              <a:buFont typeface="Arial" panose="020B0604020202020204" pitchFamily="34" charset="0"/>
              <a:buChar char="•"/>
            </a:pPr>
            <a:r>
              <a:rPr lang="en-US" sz="1000" dirty="0"/>
              <a:t>Horse Handling, Wagon Rides, Western Events</a:t>
            </a:r>
          </a:p>
          <a:p>
            <a:pPr marL="171450" indent="-171450">
              <a:buFont typeface="Arial" panose="020B0604020202020204" pitchFamily="34" charset="0"/>
              <a:buChar char="•"/>
            </a:pPr>
            <a:r>
              <a:rPr lang="en-US" sz="1000" dirty="0"/>
              <a:t>Survival and Self Defense Classes</a:t>
            </a:r>
          </a:p>
          <a:p>
            <a:pPr marL="171450" indent="-171450">
              <a:buFont typeface="Arial" panose="020B0604020202020204" pitchFamily="34" charset="0"/>
              <a:buChar char="•"/>
            </a:pPr>
            <a:r>
              <a:rPr lang="en-US" sz="1000" dirty="0"/>
              <a:t>Tower Climbing and Repelling</a:t>
            </a:r>
          </a:p>
          <a:p>
            <a:pPr marL="171450" indent="-171450">
              <a:buFont typeface="Arial" panose="020B0604020202020204" pitchFamily="34" charset="0"/>
              <a:buChar char="•"/>
            </a:pPr>
            <a:r>
              <a:rPr lang="en-US" sz="1000" dirty="0"/>
              <a:t>Kids Survival Camp &amp; obstacle course</a:t>
            </a:r>
          </a:p>
          <a:p>
            <a:pPr marL="171450" indent="-171450">
              <a:buFont typeface="Arial" panose="020B0604020202020204" pitchFamily="34" charset="0"/>
              <a:buChar char="•"/>
            </a:pPr>
            <a:r>
              <a:rPr lang="en-US" sz="1000" dirty="0"/>
              <a:t>Military Bus for outings, wheelchair accessible</a:t>
            </a:r>
          </a:p>
          <a:p>
            <a:pPr marL="171450" indent="-171450">
              <a:buFont typeface="Arial" panose="020B0604020202020204" pitchFamily="34" charset="0"/>
              <a:buChar char="•"/>
            </a:pPr>
            <a:r>
              <a:rPr lang="en-US" sz="1000" dirty="0"/>
              <a:t>Marches to D.C. for Veterans Benefits currently for Free Hunting &amp; Fishing License anywhere in the U.S.</a:t>
            </a:r>
          </a:p>
          <a:p>
            <a:pPr marL="171450" indent="-171450">
              <a:buFont typeface="Arial" panose="020B0604020202020204" pitchFamily="34" charset="0"/>
              <a:buChar char="•"/>
            </a:pPr>
            <a:r>
              <a:rPr lang="en-US" sz="1000" dirty="0"/>
              <a:t>Free hot meals for Veterans on Military Holidays. </a:t>
            </a:r>
          </a:p>
          <a:p>
            <a:pPr marL="171450" indent="-171450">
              <a:buFont typeface="Arial" panose="020B0604020202020204" pitchFamily="34" charset="0"/>
              <a:buChar char="•"/>
            </a:pPr>
            <a:r>
              <a:rPr lang="en-US" sz="1000" dirty="0"/>
              <a:t>Christmas for kids &amp; fireworks on the 4th  </a:t>
            </a:r>
          </a:p>
        </p:txBody>
      </p:sp>
      <p:sp>
        <p:nvSpPr>
          <p:cNvPr id="17" name="TextBox 16"/>
          <p:cNvSpPr txBox="1"/>
          <p:nvPr/>
        </p:nvSpPr>
        <p:spPr>
          <a:xfrm>
            <a:off x="3344775" y="3673224"/>
            <a:ext cx="2724104" cy="1277273"/>
          </a:xfrm>
          <a:prstGeom prst="rect">
            <a:avLst/>
          </a:prstGeom>
          <a:noFill/>
        </p:spPr>
        <p:txBody>
          <a:bodyPr wrap="square" rtlCol="0">
            <a:spAutoFit/>
          </a:bodyPr>
          <a:lstStyle/>
          <a:p>
            <a:pPr algn="ctr"/>
            <a:r>
              <a:rPr lang="en-US" sz="1100" b="1" dirty="0"/>
              <a:t>Veterans… Please share this with others who are searching for something new and fun to help them though tough times.</a:t>
            </a:r>
          </a:p>
          <a:p>
            <a:pPr algn="ctr"/>
            <a:r>
              <a:rPr lang="en-US" sz="1100" b="1" dirty="0"/>
              <a:t> </a:t>
            </a:r>
            <a:r>
              <a:rPr lang="en-US" sz="1100" b="1" dirty="0">
                <a:solidFill>
                  <a:srgbClr val="C00000"/>
                </a:solidFill>
              </a:rPr>
              <a:t>We have members from WWII, Korea, Vietnam, Afghanistan and</a:t>
            </a:r>
          </a:p>
          <a:p>
            <a:pPr algn="ctr"/>
            <a:r>
              <a:rPr lang="en-US" sz="1100" b="1" dirty="0">
                <a:solidFill>
                  <a:srgbClr val="C00000"/>
                </a:solidFill>
              </a:rPr>
              <a:t> most recent battles.</a:t>
            </a:r>
          </a:p>
          <a:p>
            <a:pPr algn="ctr"/>
            <a:endParaRPr lang="en-US" sz="1100" b="1" dirty="0"/>
          </a:p>
        </p:txBody>
      </p:sp>
      <p:sp>
        <p:nvSpPr>
          <p:cNvPr id="18" name="TextBox 17"/>
          <p:cNvSpPr txBox="1"/>
          <p:nvPr/>
        </p:nvSpPr>
        <p:spPr>
          <a:xfrm>
            <a:off x="3344775" y="-71717"/>
            <a:ext cx="2704294" cy="954107"/>
          </a:xfrm>
          <a:prstGeom prst="rect">
            <a:avLst/>
          </a:prstGeom>
          <a:noFill/>
        </p:spPr>
        <p:txBody>
          <a:bodyPr wrap="square" rtlCol="0">
            <a:spAutoFit/>
          </a:bodyPr>
          <a:lstStyle/>
          <a:p>
            <a:r>
              <a:rPr lang="en-US" sz="1400" b="1" dirty="0"/>
              <a:t>Veterans helping Veterans by providing a place to meet &amp; re-adjust and offering opportunities to learn new skills &amp; hobbies like:</a:t>
            </a:r>
          </a:p>
        </p:txBody>
      </p:sp>
      <p:cxnSp>
        <p:nvCxnSpPr>
          <p:cNvPr id="19" name="Straight Connector 18"/>
          <p:cNvCxnSpPr/>
          <p:nvPr/>
        </p:nvCxnSpPr>
        <p:spPr>
          <a:xfrm>
            <a:off x="3438051" y="3741038"/>
            <a:ext cx="2630828"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rotWithShape="1">
          <a:blip r:embed="rId5" cstate="print">
            <a:extLst>
              <a:ext uri="{28A0092B-C50C-407E-A947-70E740481C1C}">
                <a14:useLocalDpi xmlns:a14="http://schemas.microsoft.com/office/drawing/2010/main" val="0"/>
              </a:ext>
            </a:extLst>
          </a:blip>
          <a:srcRect t="-1" b="25793"/>
          <a:stretch/>
        </p:blipFill>
        <p:spPr bwMode="auto">
          <a:xfrm>
            <a:off x="-36466" y="822"/>
            <a:ext cx="1645920" cy="1097280"/>
          </a:xfrm>
          <a:prstGeom prst="rect">
            <a:avLst/>
          </a:prstGeom>
          <a:ln>
            <a:noFill/>
          </a:ln>
          <a:extLst>
            <a:ext uri="{53640926-AAD7-44D8-BBD7-CCE9431645EC}">
              <a14:shadowObscured xmlns:a14="http://schemas.microsoft.com/office/drawing/2010/main"/>
            </a:ext>
          </a:extLst>
        </p:spPr>
      </p:pic>
      <p:sp>
        <p:nvSpPr>
          <p:cNvPr id="21" name="5-Point Star 20"/>
          <p:cNvSpPr/>
          <p:nvPr/>
        </p:nvSpPr>
        <p:spPr>
          <a:xfrm>
            <a:off x="1500691" y="504005"/>
            <a:ext cx="548640" cy="54864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006301" y="210447"/>
            <a:ext cx="365760" cy="36576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4078" y="1555038"/>
            <a:ext cx="365760" cy="36576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237854" y="1006398"/>
            <a:ext cx="548640" cy="54864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2097741" y="595445"/>
            <a:ext cx="182880"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54078" y="1244037"/>
            <a:ext cx="182880"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Connie\AppData\Local\Microsoft\Windows\Temporary Internet Files\Content.IE5\MBZBKN7F\flag[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9586" y="832557"/>
            <a:ext cx="1005840" cy="72248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a:spLocks noChangeArrowheads="1"/>
          </p:cNvSpPr>
          <p:nvPr/>
        </p:nvSpPr>
        <p:spPr bwMode="auto">
          <a:xfrm>
            <a:off x="6412880" y="27417"/>
            <a:ext cx="2743312" cy="6858001"/>
          </a:xfrm>
          <a:prstGeom prst="rect">
            <a:avLst/>
          </a:prstGeom>
          <a:gradFill flip="none" rotWithShape="1">
            <a:gsLst>
              <a:gs pos="0">
                <a:schemeClr val="accent2">
                  <a:lumMod val="75000"/>
                  <a:lumOff val="0"/>
                  <a:alpha val="0"/>
                </a:schemeClr>
              </a:gs>
              <a:gs pos="100000">
                <a:schemeClr val="accent2">
                  <a:lumMod val="60000"/>
                  <a:lumOff val="40000"/>
                </a:schemeClr>
              </a:gs>
            </a:gsLst>
            <a:lin ang="0" scaled="1"/>
            <a:tileRect/>
          </a:gradFill>
          <a:ln>
            <a:noFill/>
          </a:ln>
          <a:extLst/>
        </p:spPr>
        <p:txBody>
          <a:bodyPr rot="0" vert="horz" wrap="square" lIns="91440" tIns="45720" rIns="91440" bIns="45720" anchor="t" anchorCtr="0" upright="1">
            <a:noAutofit/>
          </a:bodyPr>
          <a:lstStyle/>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latin typeface="Times New Roman"/>
              <a:ea typeface="Times New Roman"/>
            </a:endParaRPr>
          </a:p>
          <a:p>
            <a:endParaRPr lang="en-US" sz="1200" b="1" dirty="0">
              <a:effectLst/>
              <a:latin typeface="Times New Roman"/>
              <a:ea typeface="Times New Roman"/>
            </a:endParaRPr>
          </a:p>
          <a:p>
            <a:endParaRPr lang="en-US" sz="1200" b="1" dirty="0">
              <a:effectLst/>
              <a:latin typeface="Times New Roman"/>
              <a:ea typeface="Times New Roman"/>
            </a:endParaRPr>
          </a:p>
          <a:p>
            <a:endParaRPr lang="en-US" sz="1200" b="1" dirty="0">
              <a:effectLst/>
              <a:latin typeface="Century" panose="02040604050505020304" pitchFamily="18" charset="0"/>
              <a:ea typeface="Times New Roman"/>
            </a:endParaRPr>
          </a:p>
          <a:p>
            <a:pPr algn="ctr"/>
            <a:r>
              <a:rPr lang="en-US" sz="1200" b="1" dirty="0">
                <a:effectLst/>
                <a:latin typeface="Times New Roman" panose="02020603050405020304" pitchFamily="18" charset="0"/>
                <a:ea typeface="Times New Roman"/>
                <a:cs typeface="Times New Roman" panose="02020603050405020304" pitchFamily="18" charset="0"/>
              </a:rPr>
              <a:t>Veteran participation </a:t>
            </a:r>
            <a:r>
              <a:rPr lang="en-US" sz="1200" dirty="0">
                <a:effectLst/>
                <a:latin typeface="Times New Roman" panose="02020603050405020304" pitchFamily="18" charset="0"/>
                <a:ea typeface="Times New Roman"/>
                <a:cs typeface="Times New Roman" panose="02020603050405020304" pitchFamily="18" charset="0"/>
              </a:rPr>
              <a:t>is key to the success of the For  !!. </a:t>
            </a:r>
          </a:p>
          <a:p>
            <a:pPr algn="ctr"/>
            <a:r>
              <a:rPr lang="en-US" sz="1200" dirty="0">
                <a:effectLst/>
                <a:latin typeface="Times New Roman" panose="02020603050405020304" pitchFamily="18" charset="0"/>
                <a:ea typeface="Times New Roman"/>
                <a:cs typeface="Times New Roman" panose="02020603050405020304" pitchFamily="18" charset="0"/>
              </a:rPr>
              <a:t>If you would like to be involved, log on to our website and click on the</a:t>
            </a:r>
          </a:p>
          <a:p>
            <a:pPr algn="ctr"/>
            <a:r>
              <a:rPr lang="en-US" sz="1200" dirty="0">
                <a:effectLst/>
                <a:latin typeface="Times New Roman" panose="02020603050405020304" pitchFamily="18" charset="0"/>
                <a:ea typeface="Times New Roman"/>
                <a:cs typeface="Times New Roman" panose="02020603050405020304" pitchFamily="18" charset="0"/>
              </a:rPr>
              <a:t> </a:t>
            </a:r>
            <a:r>
              <a:rPr lang="en-US" sz="1200" b="1" dirty="0">
                <a:effectLst/>
                <a:latin typeface="Times New Roman" panose="02020603050405020304" pitchFamily="18" charset="0"/>
                <a:ea typeface="Times New Roman"/>
                <a:cs typeface="Times New Roman" panose="02020603050405020304" pitchFamily="18" charset="0"/>
              </a:rPr>
              <a:t>“For Veterans” tab </a:t>
            </a:r>
            <a:r>
              <a:rPr lang="en-US" sz="1200" dirty="0">
                <a:effectLst/>
                <a:latin typeface="Times New Roman" panose="02020603050405020304" pitchFamily="18" charset="0"/>
                <a:ea typeface="Times New Roman"/>
                <a:cs typeface="Times New Roman" panose="02020603050405020304" pitchFamily="18" charset="0"/>
              </a:rPr>
              <a:t>or call </a:t>
            </a:r>
            <a:r>
              <a:rPr lang="en-US" sz="1200" dirty="0">
                <a:latin typeface="Times New Roman" panose="02020603050405020304" pitchFamily="18" charset="0"/>
                <a:ea typeface="Times New Roman"/>
                <a:cs typeface="Times New Roman" panose="02020603050405020304" pitchFamily="18" charset="0"/>
              </a:rPr>
              <a:t>us directly or just stop by and visit !!</a:t>
            </a:r>
            <a:r>
              <a:rPr lang="en-US" sz="1200" dirty="0">
                <a:effectLst/>
                <a:latin typeface="Times New Roman" panose="02020603050405020304" pitchFamily="18" charset="0"/>
                <a:ea typeface="Times New Roman"/>
                <a:cs typeface="Times New Roman" panose="02020603050405020304" pitchFamily="18" charset="0"/>
              </a:rPr>
              <a:t> </a:t>
            </a:r>
            <a:endParaRPr lang="en-US" sz="2000" b="1" kern="1200" dirty="0">
              <a:solidFill>
                <a:srgbClr val="C00000"/>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2000" b="1" kern="1200" dirty="0">
              <a:solidFill>
                <a:srgbClr val="C00000"/>
              </a:solidFill>
              <a:effectLst/>
              <a:latin typeface="Libre Baskerville"/>
              <a:ea typeface="+mn-ea"/>
              <a:cs typeface="+mn-cs"/>
            </a:endParaRPr>
          </a:p>
          <a:p>
            <a:pPr marL="0" marR="0">
              <a:lnSpc>
                <a:spcPct val="125000"/>
              </a:lnSpc>
              <a:spcBef>
                <a:spcPts val="0"/>
              </a:spcBef>
              <a:spcAft>
                <a:spcPts val="600"/>
              </a:spcAft>
            </a:pPr>
            <a:r>
              <a:rPr lang="en-US" sz="900" dirty="0">
                <a:effectLst/>
                <a:latin typeface="Calibri"/>
                <a:ea typeface="Times New Roman"/>
                <a:cs typeface="Times New Roman"/>
              </a:rPr>
              <a:t> </a:t>
            </a:r>
          </a:p>
        </p:txBody>
      </p:sp>
      <p:sp>
        <p:nvSpPr>
          <p:cNvPr id="32" name="TextBox 31"/>
          <p:cNvSpPr txBox="1"/>
          <p:nvPr/>
        </p:nvSpPr>
        <p:spPr>
          <a:xfrm>
            <a:off x="6412880" y="33513"/>
            <a:ext cx="2786903" cy="2862322"/>
          </a:xfrm>
          <a:prstGeom prst="rect">
            <a:avLst/>
          </a:prstGeom>
          <a:noFill/>
        </p:spPr>
        <p:txBody>
          <a:bodyPr wrap="square" rtlCol="0">
            <a:spAutoFit/>
          </a:bodyPr>
          <a:lstStyle/>
          <a:p>
            <a:pPr algn="ctr"/>
            <a:r>
              <a:rPr lang="en-US" sz="1200" dirty="0"/>
              <a:t>There is </a:t>
            </a:r>
            <a:r>
              <a:rPr lang="en-US" sz="1200" u="sng" dirty="0"/>
              <a:t>no </a:t>
            </a:r>
            <a:r>
              <a:rPr lang="en-US" sz="1200" dirty="0"/>
              <a:t>corporate sponsorship or government funding at Fort </a:t>
            </a:r>
            <a:r>
              <a:rPr lang="en-US" sz="1200" dirty="0" err="1"/>
              <a:t>Villanow</a:t>
            </a:r>
            <a:r>
              <a:rPr lang="en-US" sz="1200" dirty="0"/>
              <a:t>. </a:t>
            </a:r>
          </a:p>
          <a:p>
            <a:pPr algn="ctr"/>
            <a:endParaRPr lang="en-US" sz="1200" dirty="0"/>
          </a:p>
          <a:p>
            <a:pPr algn="ctr"/>
            <a:r>
              <a:rPr lang="en-US" sz="1200" dirty="0"/>
              <a:t>We are a group of local veterans, </a:t>
            </a:r>
            <a:r>
              <a:rPr lang="en-US" sz="1200" u="sng" dirty="0"/>
              <a:t>all pitching in </a:t>
            </a:r>
            <a:r>
              <a:rPr lang="en-US" sz="1200" dirty="0"/>
              <a:t>to make a place where we feel comfortable to talk and be together. </a:t>
            </a:r>
          </a:p>
          <a:p>
            <a:pPr algn="ctr"/>
            <a:endParaRPr lang="en-US" sz="1200" dirty="0"/>
          </a:p>
          <a:p>
            <a:pPr algn="ctr"/>
            <a:r>
              <a:rPr lang="en-US" sz="1200" dirty="0"/>
              <a:t>Everything here has come from </a:t>
            </a:r>
            <a:r>
              <a:rPr lang="en-US" sz="1200" u="sng" dirty="0"/>
              <a:t>donations</a:t>
            </a:r>
            <a:r>
              <a:rPr lang="en-US" sz="1200" dirty="0"/>
              <a:t> and we all share the burden of paying for the continued operation of the fort. </a:t>
            </a:r>
          </a:p>
          <a:p>
            <a:pPr algn="ctr"/>
            <a:endParaRPr lang="en-US" sz="1200" dirty="0"/>
          </a:p>
          <a:p>
            <a:pPr algn="ctr"/>
            <a:r>
              <a:rPr lang="en-US" sz="1200" u="sng" dirty="0"/>
              <a:t>No</a:t>
            </a:r>
            <a:r>
              <a:rPr lang="en-US" sz="1200" dirty="0"/>
              <a:t> corporate salaries or expensive </a:t>
            </a:r>
          </a:p>
          <a:p>
            <a:pPr algn="ctr"/>
            <a:r>
              <a:rPr lang="en-US" sz="1200" dirty="0"/>
              <a:t>ad campaigns here. </a:t>
            </a:r>
          </a:p>
          <a:p>
            <a:pPr algn="ctr"/>
            <a:r>
              <a:rPr lang="en-US" sz="1200" u="sng" dirty="0"/>
              <a:t>100% of donations and income </a:t>
            </a:r>
            <a:r>
              <a:rPr lang="en-US" sz="1200" dirty="0"/>
              <a:t>goes directly to help Veterans &amp; the Fort.</a:t>
            </a:r>
          </a:p>
        </p:txBody>
      </p:sp>
      <p:sp>
        <p:nvSpPr>
          <p:cNvPr id="33" name="TextBox 32"/>
          <p:cNvSpPr txBox="1"/>
          <p:nvPr/>
        </p:nvSpPr>
        <p:spPr>
          <a:xfrm>
            <a:off x="6453490" y="2886870"/>
            <a:ext cx="2707184" cy="938719"/>
          </a:xfrm>
          <a:prstGeom prst="rect">
            <a:avLst/>
          </a:prstGeom>
          <a:noFill/>
          <a:ln w="19050">
            <a:solidFill>
              <a:schemeClr val="accent1">
                <a:shade val="95000"/>
                <a:satMod val="105000"/>
              </a:schemeClr>
            </a:solidFill>
          </a:ln>
        </p:spPr>
        <p:txBody>
          <a:bodyPr wrap="square" rtlCol="0">
            <a:spAutoFit/>
          </a:bodyPr>
          <a:lstStyle/>
          <a:p>
            <a:pPr fontAlgn="base"/>
            <a:r>
              <a:rPr lang="en-US" sz="1100" b="1" dirty="0"/>
              <a:t>Your materials &amp; financial contributions are tax deductible through our sponsoring 501(c)3 partner. </a:t>
            </a:r>
            <a:r>
              <a:rPr lang="en-US" sz="1100" b="1" u="sng" dirty="0"/>
              <a:t>NEHRF</a:t>
            </a:r>
            <a:r>
              <a:rPr lang="en-US" sz="1100" b="1" dirty="0"/>
              <a:t>. KEEP IT LOCAL when giving to charitable organizations &amp; see where your money goes!</a:t>
            </a:r>
            <a:endParaRPr lang="en-US" sz="1100" dirty="0"/>
          </a:p>
        </p:txBody>
      </p:sp>
      <p:sp>
        <p:nvSpPr>
          <p:cNvPr id="34" name="TextBox 33"/>
          <p:cNvSpPr txBox="1"/>
          <p:nvPr/>
        </p:nvSpPr>
        <p:spPr>
          <a:xfrm>
            <a:off x="6412880" y="5103674"/>
            <a:ext cx="2717651" cy="1569660"/>
          </a:xfrm>
          <a:prstGeom prst="rect">
            <a:avLst/>
          </a:prstGeom>
          <a:noFill/>
        </p:spPr>
        <p:txBody>
          <a:bodyPr wrap="square" rtlCol="0">
            <a:spAutoFit/>
          </a:bodyPr>
          <a:lstStyle/>
          <a:p>
            <a:r>
              <a:rPr lang="en-US" sz="1200" b="1" dirty="0"/>
              <a:t>$1.00 </a:t>
            </a:r>
            <a:r>
              <a:rPr lang="en-US" sz="1200" dirty="0"/>
              <a:t>per person annual membership fee is required to enter</a:t>
            </a:r>
          </a:p>
          <a:p>
            <a:endParaRPr lang="en-US" sz="1200" dirty="0"/>
          </a:p>
          <a:p>
            <a:r>
              <a:rPr lang="en-US" sz="1200" b="1" dirty="0"/>
              <a:t> $25.00 </a:t>
            </a:r>
            <a:r>
              <a:rPr lang="en-US" sz="1200" dirty="0"/>
              <a:t>per Military Person annual membership fee is asked for to participate. You receive an ID Card allowing 10% discount at many local business’s.</a:t>
            </a:r>
          </a:p>
        </p:txBody>
      </p:sp>
    </p:spTree>
    <p:extLst>
      <p:ext uri="{BB962C8B-B14F-4D97-AF65-F5344CB8AC3E}">
        <p14:creationId xmlns:p14="http://schemas.microsoft.com/office/powerpoint/2010/main" val="2421745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660</Words>
  <Application>Microsoft Office PowerPoint</Application>
  <PresentationFormat>Letter Paper (8.5x11 in)</PresentationFormat>
  <Paragraphs>104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Century</vt:lpstr>
      <vt:lpstr>Libre Baskerville</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 Casey</dc:creator>
  <cp:lastModifiedBy>Ginger Casey</cp:lastModifiedBy>
  <cp:revision>49</cp:revision>
  <cp:lastPrinted>2016-09-21T17:28:50Z</cp:lastPrinted>
  <dcterms:created xsi:type="dcterms:W3CDTF">2015-06-10T20:02:38Z</dcterms:created>
  <dcterms:modified xsi:type="dcterms:W3CDTF">2017-03-09T15:08:51Z</dcterms:modified>
</cp:coreProperties>
</file>